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8" r:id="rId1"/>
  </p:sldMasterIdLst>
  <p:sldIdLst>
    <p:sldId id="256" r:id="rId2"/>
    <p:sldId id="257" r:id="rId3"/>
    <p:sldId id="261" r:id="rId4"/>
    <p:sldId id="262" r:id="rId5"/>
    <p:sldId id="264" r:id="rId6"/>
    <p:sldId id="265" r:id="rId7"/>
    <p:sldId id="266" r:id="rId8"/>
    <p:sldId id="267" r:id="rId9"/>
    <p:sldId id="268" r:id="rId10"/>
    <p:sldId id="26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рия Дурновцева" initials="МД" lastIdx="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>
        <p:scale>
          <a:sx n="81" d="100"/>
          <a:sy n="81" d="100"/>
        </p:scale>
        <p:origin x="-276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91053A7-05F8-4868-996E-78FBA04E41CB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E668808-E06E-414C-8D8D-D46218116316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2492037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053A7-05F8-4868-996E-78FBA04E41CB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68808-E06E-414C-8D8D-D462181163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2381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91053A7-05F8-4868-996E-78FBA04E41CB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E668808-E06E-414C-8D8D-D4621811631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073941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053A7-05F8-4868-996E-78FBA04E41CB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68808-E06E-414C-8D8D-D462181163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49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053A7-05F8-4868-996E-78FBA04E41CB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68808-E06E-414C-8D8D-D462181163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310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053A7-05F8-4868-996E-78FBA04E41CB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68808-E06E-414C-8D8D-D462181163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677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053A7-05F8-4868-996E-78FBA04E41CB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68808-E06E-414C-8D8D-D462181163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681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91053A7-05F8-4868-996E-78FBA04E41CB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E668808-E06E-414C-8D8D-D4621811631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68432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91053A7-05F8-4868-996E-78FBA04E41CB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E668808-E06E-414C-8D8D-D4621811631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45191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053A7-05F8-4868-996E-78FBA04E41CB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68808-E06E-414C-8D8D-D462181163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970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053A7-05F8-4868-996E-78FBA04E41CB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68808-E06E-414C-8D8D-D462181163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315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E91053A7-05F8-4868-996E-78FBA04E41CB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E668808-E06E-414C-8D8D-D4621811631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27743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4F6DEF-6309-44A6-9D2F-CD619DD869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3110" y="1839794"/>
            <a:ext cx="8065780" cy="2262781"/>
          </a:xfrm>
        </p:spPr>
        <p:txBody>
          <a:bodyPr>
            <a:normAutofit/>
          </a:bodyPr>
          <a:lstStyle/>
          <a:p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</a:t>
            </a:r>
            <a:r>
              <a:rPr lang="ru-RU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Брокара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C711242-CD62-4DB3-8A9E-3527E13287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77754" y="4513882"/>
            <a:ext cx="4296697" cy="1655762"/>
          </a:xfrm>
        </p:spPr>
        <p:txBody>
          <a:bodyPr>
            <a:norm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Выполнила: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Дурновцева Мария Сергеевна.</a:t>
            </a:r>
          </a:p>
        </p:txBody>
      </p:sp>
    </p:spTree>
    <p:extLst>
      <p:ext uri="{BB962C8B-B14F-4D97-AF65-F5344CB8AC3E}">
        <p14:creationId xmlns:p14="http://schemas.microsoft.com/office/powerpoint/2010/main" val="4169403741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4B870C-F45E-4E36-A7AA-44FCDFAC1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6735" y="6164826"/>
            <a:ext cx="2580967" cy="416131"/>
          </a:xfrm>
        </p:spPr>
        <p:txBody>
          <a:bodyPr>
            <a:normAutofit fontScale="90000"/>
          </a:bodyPr>
          <a:lstStyle/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Мария Сергеевна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2103961-BF36-460A-A799-F9F7F4926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722" y="277043"/>
            <a:ext cx="11083980" cy="547482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/>
              <a:t> </a:t>
            </a:r>
            <a:r>
              <a:rPr lang="ru-RU" sz="2800" dirty="0"/>
              <a:t> 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Задача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Брокара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математическая задача нахождения целых чисел с помощью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диофантового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уравнения. Данная задача относиться к не решенным, так как целостного, полного решения не найдено и на сегодняшний день. 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Основной задачей данной работы является ознакомление с одной из великих задач математики и ее авторами.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6730745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4B870C-F45E-4E36-A7AA-44FCDFAC1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6735" y="6164826"/>
            <a:ext cx="2580967" cy="416131"/>
          </a:xfrm>
        </p:spPr>
        <p:txBody>
          <a:bodyPr>
            <a:normAutofit fontScale="90000"/>
          </a:bodyPr>
          <a:lstStyle/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Мария Сергеевна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2103961-BF36-460A-A799-F9F7F4926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722" y="277042"/>
            <a:ext cx="11083980" cy="5887783"/>
          </a:xfrm>
        </p:spPr>
        <p:txBody>
          <a:bodyPr>
            <a:normAutofit lnSpcReduction="10000"/>
          </a:bodyPr>
          <a:lstStyle/>
          <a:p>
            <a:pPr marL="0" lv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/>
              <a:t> </a:t>
            </a:r>
            <a:r>
              <a:rPr lang="ru-RU" sz="2800" b="1" dirty="0">
                <a:solidFill>
                  <a:srgbClr val="191B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Пьер-Рене-Жан-Батист-Анри </a:t>
            </a:r>
            <a:r>
              <a:rPr lang="ru-RU" sz="2800" b="1" dirty="0" err="1">
                <a:solidFill>
                  <a:srgbClr val="191B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Брокар</a:t>
            </a:r>
            <a:r>
              <a:rPr lang="ru-RU" sz="2800" b="1" dirty="0">
                <a:solidFill>
                  <a:srgbClr val="191B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(1845-1922)</a:t>
            </a: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800" dirty="0">
                <a:solidFill>
                  <a:srgbClr val="191B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Анри </a:t>
            </a:r>
            <a:r>
              <a:rPr lang="ru-RU" sz="2800" dirty="0" err="1">
                <a:solidFill>
                  <a:srgbClr val="191B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Брокар</a:t>
            </a:r>
            <a:r>
              <a:rPr lang="ru-RU" sz="2800" dirty="0">
                <a:solidFill>
                  <a:srgbClr val="191B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французский математик, специалист в области геометрии треугольника и круга</a:t>
            </a: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191B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Ему принадлежит построение: точки </a:t>
            </a:r>
            <a:r>
              <a:rPr lang="ru-RU" sz="2800" dirty="0" err="1">
                <a:solidFill>
                  <a:srgbClr val="191B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Брокара</a:t>
            </a:r>
            <a:r>
              <a:rPr lang="ru-RU" sz="2800" dirty="0">
                <a:solidFill>
                  <a:srgbClr val="191B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окружности </a:t>
            </a:r>
            <a:r>
              <a:rPr lang="ru-RU" sz="2800" dirty="0" err="1">
                <a:solidFill>
                  <a:srgbClr val="191B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Брокара</a:t>
            </a:r>
            <a:r>
              <a:rPr lang="ru-RU" sz="2800" dirty="0">
                <a:solidFill>
                  <a:srgbClr val="191B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угла </a:t>
            </a:r>
            <a:r>
              <a:rPr lang="ru-RU" sz="2800" dirty="0" err="1">
                <a:solidFill>
                  <a:srgbClr val="191B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Брокара,оси</a:t>
            </a:r>
            <a:r>
              <a:rPr lang="ru-RU" sz="2800" dirty="0">
                <a:solidFill>
                  <a:srgbClr val="191B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191B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Брокара</a:t>
            </a:r>
            <a:r>
              <a:rPr lang="ru-RU" sz="2800" dirty="0">
                <a:solidFill>
                  <a:srgbClr val="191B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эллипса </a:t>
            </a:r>
            <a:r>
              <a:rPr lang="ru-RU" sz="2800" dirty="0" err="1">
                <a:solidFill>
                  <a:srgbClr val="191B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Брокара</a:t>
            </a:r>
            <a:r>
              <a:rPr lang="ru-RU" sz="2800" dirty="0">
                <a:solidFill>
                  <a:srgbClr val="191B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Также он поставил проблему в теории чисел. Эта проблема носит название задача </a:t>
            </a:r>
            <a:r>
              <a:rPr lang="ru-RU" sz="2800" dirty="0" err="1">
                <a:solidFill>
                  <a:srgbClr val="191B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Брокара</a:t>
            </a:r>
            <a:r>
              <a:rPr lang="ru-RU" sz="2800" dirty="0">
                <a:solidFill>
                  <a:srgbClr val="191B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191B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Обладатель ордена Академических пальм – награда Франции, получаемая за достижения в образовании и науке .</a:t>
            </a:r>
            <a:endParaRPr lang="ru-RU" sz="2800" dirty="0">
              <a:solidFill>
                <a:srgbClr val="191B0E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5904969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4B870C-F45E-4E36-A7AA-44FCDFAC1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6735" y="6164826"/>
            <a:ext cx="2580967" cy="416131"/>
          </a:xfrm>
        </p:spPr>
        <p:txBody>
          <a:bodyPr>
            <a:normAutofit fontScale="90000"/>
          </a:bodyPr>
          <a:lstStyle/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Мария Сергеевна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2103961-BF36-460A-A799-F9F7F4926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722" y="277042"/>
            <a:ext cx="11083980" cy="5887784"/>
          </a:xfrm>
        </p:spPr>
        <p:txBody>
          <a:bodyPr>
            <a:normAutofit lnSpcReduction="10000"/>
          </a:bodyPr>
          <a:lstStyle/>
          <a:p>
            <a:pPr marL="457200" lvl="1" indent="0" algn="just">
              <a:lnSpc>
                <a:spcPct val="150000"/>
              </a:lnSpc>
              <a:spcBef>
                <a:spcPts val="1200"/>
              </a:spcBef>
              <a:buNone/>
            </a:pPr>
            <a:r>
              <a:rPr lang="ru-RU" sz="2800" b="1" i="0" kern="0" dirty="0" err="1">
                <a:solidFill>
                  <a:srgbClr val="191B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Сриниваса</a:t>
            </a:r>
            <a:r>
              <a:rPr lang="ru-RU" sz="2800" b="1" i="0" kern="0" dirty="0">
                <a:solidFill>
                  <a:srgbClr val="191B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0" kern="0" dirty="0" err="1">
                <a:solidFill>
                  <a:srgbClr val="191B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Рамануджан</a:t>
            </a:r>
            <a:r>
              <a:rPr lang="ru-RU" sz="2800" b="1" i="0" kern="0" dirty="0">
                <a:solidFill>
                  <a:srgbClr val="191B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0" kern="0" dirty="0" err="1">
                <a:solidFill>
                  <a:srgbClr val="191B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Айенгор</a:t>
            </a:r>
            <a:r>
              <a:rPr lang="ru-RU" sz="2800" b="1" i="0" kern="0" dirty="0">
                <a:solidFill>
                  <a:srgbClr val="191B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(1887 — 1920)</a:t>
            </a:r>
          </a:p>
          <a:p>
            <a:pPr marL="0" lvl="1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800" i="0" dirty="0">
                <a:solidFill>
                  <a:srgbClr val="191B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С. </a:t>
            </a:r>
            <a:r>
              <a:rPr lang="ru-RU" sz="2800" i="0" dirty="0" err="1">
                <a:solidFill>
                  <a:srgbClr val="191B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Рамануджан</a:t>
            </a:r>
            <a:r>
              <a:rPr lang="ru-RU" sz="2800" i="0" dirty="0">
                <a:solidFill>
                  <a:srgbClr val="191B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является талантливым, индийским математиком, не имеющим математического образования. Он добился замечательных успехов в области теории чисел. </a:t>
            </a:r>
          </a:p>
          <a:p>
            <a:pPr marL="0" lvl="1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800" i="0" dirty="0">
                <a:solidFill>
                  <a:srgbClr val="191B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</a:t>
            </a:r>
            <a:r>
              <a:rPr lang="ru-RU" sz="2800" i="0" dirty="0" err="1">
                <a:solidFill>
                  <a:srgbClr val="191B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Рамануджан</a:t>
            </a:r>
            <a:r>
              <a:rPr lang="ru-RU" sz="2800" i="0" dirty="0">
                <a:solidFill>
                  <a:srgbClr val="191B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нашёл несколько частных решений задачи о четырёх кубах, к тому же еще он сформулировал около 120 теорем и вывел большое </a:t>
            </a:r>
            <a:r>
              <a:rPr lang="ru-RU" sz="2800" i="0" dirty="0" err="1">
                <a:solidFill>
                  <a:srgbClr val="191B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колличество</a:t>
            </a:r>
            <a:r>
              <a:rPr lang="ru-RU" sz="2800" i="0" dirty="0">
                <a:solidFill>
                  <a:srgbClr val="191B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новых формул. </a:t>
            </a:r>
          </a:p>
          <a:p>
            <a:pPr marL="0" lvl="1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800" i="0" dirty="0">
                <a:solidFill>
                  <a:srgbClr val="191B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Одним из самых замечательных результатов </a:t>
            </a:r>
            <a:r>
              <a:rPr lang="ru-RU" sz="2800" i="0" dirty="0" err="1">
                <a:solidFill>
                  <a:srgbClr val="191B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Рамануджана</a:t>
            </a:r>
            <a:r>
              <a:rPr lang="ru-RU" sz="2800" i="0" dirty="0">
                <a:solidFill>
                  <a:srgbClr val="191B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хорошо известная формула нахождения числа </a:t>
            </a:r>
            <a:r>
              <a:rPr lang="ru-RU" sz="2800" i="0" dirty="0">
                <a:solidFill>
                  <a:srgbClr val="191B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.</a:t>
            </a:r>
            <a:endParaRPr lang="ru-RU" sz="2800" i="0" dirty="0">
              <a:solidFill>
                <a:srgbClr val="191B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9940659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4B870C-F45E-4E36-A7AA-44FCDFAC1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6735" y="6164826"/>
            <a:ext cx="2580967" cy="416131"/>
          </a:xfrm>
        </p:spPr>
        <p:txBody>
          <a:bodyPr>
            <a:normAutofit fontScale="90000"/>
          </a:bodyPr>
          <a:lstStyle/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Мария Сергеевна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xmlns="" id="{B2103961-BF36-460A-A799-F9F7F4926BB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73722" y="277042"/>
                <a:ext cx="11083980" cy="6303915"/>
              </a:xfrm>
            </p:spPr>
            <p:txBody>
              <a:bodyPr>
                <a:noAutofit/>
              </a:bodyPr>
              <a:lstStyle/>
              <a:p>
                <a:pPr marL="0" indent="0" algn="just">
                  <a:lnSpc>
                    <a:spcPct val="17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ru-RU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Задача </a:t>
                </a:r>
                <a:r>
                  <a:rPr lang="ru-RU" sz="2400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Брокара</a:t>
                </a:r>
                <a:r>
                  <a:rPr lang="ru-RU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0" indent="0" algn="just">
                  <a:lnSpc>
                    <a:spcPct val="17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         Математическая задача, главной целью которой является нахождение целых чисел </a:t>
                </a:r>
                <a14:m>
                  <m:oMath xmlns:m="http://schemas.openxmlformats.org/officeDocument/2006/math">
                    <m:r>
                      <a:rPr lang="ru-RU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ru-RU" sz="2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и </a:t>
                </a:r>
                <a14:m>
                  <m:oMath xmlns:m="http://schemas.openxmlformats.org/officeDocument/2006/math">
                    <m:r>
                      <a:rPr lang="ru-RU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𝑚</m:t>
                    </m:r>
                  </m:oMath>
                </a14:m>
                <a:r>
                  <a:rPr lang="ru-RU" sz="2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путем решения </a:t>
                </a:r>
                <a:r>
                  <a:rPr lang="ru-RU" sz="24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диофантового</a:t>
                </a:r>
                <a:r>
                  <a:rPr lang="ru-RU" sz="2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уравнения </a:t>
                </a:r>
                <a14:m>
                  <m:oMath xmlns:m="http://schemas.openxmlformats.org/officeDocument/2006/math">
                    <m:r>
                      <a:rPr lang="ru-RU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ru-RU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!+1=</m:t>
                    </m:r>
                    <m:sSup>
                      <m:sSupPr>
                        <m:ctrlPr>
                          <a:rPr lang="ru-RU" sz="2400" i="1">
                            <a:latin typeface="Cambria Math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ru-RU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  <m:sup>
                        <m:r>
                          <a:rPr lang="ru-RU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2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где </a:t>
                </a:r>
                <a14:m>
                  <m:oMath xmlns:m="http://schemas.openxmlformats.org/officeDocument/2006/math">
                    <m:r>
                      <a:rPr lang="ru-RU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𝑚</m:t>
                    </m:r>
                    <m:r>
                      <a:rPr lang="ru-RU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и </m:t>
                    </m:r>
                    <m:r>
                      <a:rPr lang="ru-RU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ru-RU" sz="2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пара целых чисел, а </a:t>
                </a:r>
                <a14:m>
                  <m:oMath xmlns:m="http://schemas.openxmlformats.org/officeDocument/2006/math">
                    <m:r>
                      <a:rPr lang="ru-RU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ru-RU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!</m:t>
                    </m:r>
                  </m:oMath>
                </a14:m>
                <a:r>
                  <a:rPr lang="ru-RU" sz="2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является факториальной функцией. </a:t>
                </a:r>
              </a:p>
              <a:p>
                <a:pPr marL="0" indent="0" algn="just">
                  <a:lnSpc>
                    <a:spcPct val="17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        Данная задача была поставлена не только Анри </a:t>
                </a:r>
                <a:r>
                  <a:rPr lang="ru-RU" sz="24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Брокаром</a:t>
                </a:r>
                <a:r>
                  <a:rPr lang="ru-RU" sz="2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но и  </a:t>
                </a:r>
                <a:r>
                  <a:rPr lang="ru-RU" sz="24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Сринивасом</a:t>
                </a:r>
                <a:r>
                  <a:rPr lang="ru-RU" sz="2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Рамануджаном</a:t>
                </a:r>
                <a:r>
                  <a:rPr lang="ru-RU" sz="2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Они работали независимо друг от друга.</a:t>
                </a:r>
              </a:p>
              <a:p>
                <a:pPr marL="0" indent="0" algn="just">
                  <a:lnSpc>
                    <a:spcPct val="17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       На сегодняшний день Задача </a:t>
                </a:r>
                <a:r>
                  <a:rPr lang="ru-RU" sz="24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Брокара</a:t>
                </a:r>
                <a:r>
                  <a:rPr lang="ru-RU" sz="2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считается не решенной, но имеется всего три пары чисел подходящих под условия задачи. Эти пары чисел называют числами Брауна: (4, 5); (5, 11); (7, 71).</a:t>
                </a:r>
              </a:p>
            </p:txBody>
          </p:sp>
        </mc:Choice>
        <mc:Fallback xmlns="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B2103961-BF36-460A-A799-F9F7F4926B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73722" y="277042"/>
                <a:ext cx="11083980" cy="6303915"/>
              </a:xfrm>
              <a:blipFill>
                <a:blip r:embed="rId2"/>
                <a:stretch>
                  <a:fillRect l="-880" r="-8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507086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4B870C-F45E-4E36-A7AA-44FCDFAC1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6735" y="6164826"/>
            <a:ext cx="2580967" cy="416131"/>
          </a:xfrm>
        </p:spPr>
        <p:txBody>
          <a:bodyPr>
            <a:normAutofit fontScale="90000"/>
          </a:bodyPr>
          <a:lstStyle/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Мария Сергеевна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xmlns="" id="{B2103961-BF36-460A-A799-F9F7F4926BB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73722" y="277043"/>
                <a:ext cx="11083980" cy="5474828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sz="28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Формулирока</a:t>
                </a:r>
                <a:r>
                  <a:rPr lang="ru-RU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b="1" kern="0" dirty="0" err="1">
                    <a:solidFill>
                      <a:srgbClr val="191B0E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Сриниваса</a:t>
                </a:r>
                <a:r>
                  <a:rPr lang="ru-RU" sz="2800" b="1" kern="0" dirty="0">
                    <a:solidFill>
                      <a:srgbClr val="191B0E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b="1" kern="0" dirty="0" err="1">
                    <a:solidFill>
                      <a:srgbClr val="191B0E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Рамануджан</a:t>
                </a:r>
                <a:r>
                  <a:rPr lang="ru-RU" sz="2800" b="1" kern="0" dirty="0">
                    <a:solidFill>
                      <a:srgbClr val="191B0E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0" indent="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sz="2800" b="1" kern="0" dirty="0">
                    <a:solidFill>
                      <a:srgbClr val="191B0E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   </a:t>
                </a:r>
                <a:r>
                  <a:rPr lang="ru-RU" sz="28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В статье 1913 года С. </a:t>
                </a:r>
                <a:r>
                  <a:rPr lang="ru-RU" sz="2800" dirty="0" err="1">
                    <a:latin typeface="Times New Roman" panose="02020603050405020304" pitchFamily="18" charset="0"/>
                    <a:ea typeface="Calibri" panose="020F0502020204030204" pitchFamily="34" charset="0"/>
                  </a:rPr>
                  <a:t>Рамануджан</a:t>
                </a:r>
                <a:r>
                  <a:rPr lang="ru-RU" sz="28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данную задачу сформулировал в виде: </a:t>
                </a:r>
              </a:p>
              <a:p>
                <a:pPr marL="0" indent="0" algn="ctr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sz="28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         "Число </a:t>
                </a:r>
                <a14:m>
                  <m:oMath xmlns:m="http://schemas.openxmlformats.org/officeDocument/2006/math">
                    <m:r>
                      <a:rPr lang="ru-RU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 + </m:t>
                    </m:r>
                    <m:r>
                      <a:rPr lang="ru-RU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ru-RU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!</m:t>
                    </m:r>
                  </m:oMath>
                </a14:m>
                <a:r>
                  <a:rPr lang="ru-RU" sz="28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это идеальный квадрат для значений 4, 5, 7 из n. Найдите другие значения."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B2103961-BF36-460A-A799-F9F7F4926B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73722" y="277043"/>
                <a:ext cx="11083980" cy="5474828"/>
              </a:xfrm>
              <a:blipFill>
                <a:blip r:embed="rId2"/>
                <a:stretch>
                  <a:fillRect l="-1155" r="-11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6566911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4B870C-F45E-4E36-A7AA-44FCDFAC1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6735" y="6164826"/>
            <a:ext cx="2580967" cy="416131"/>
          </a:xfrm>
        </p:spPr>
        <p:txBody>
          <a:bodyPr>
            <a:normAutofit fontScale="90000"/>
          </a:bodyPr>
          <a:lstStyle/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Мария Сергеевна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xmlns="" id="{B2103961-BF36-460A-A799-F9F7F4926BB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73722" y="277043"/>
                <a:ext cx="11083980" cy="5474828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dirty="0"/>
                  <a:t> </a:t>
                </a:r>
                <a:r>
                  <a:rPr lang="ru-RU" sz="2800" dirty="0"/>
                  <a:t>  </a:t>
                </a:r>
                <a:r>
                  <a:rPr lang="ru-RU" sz="3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Вычисления задачи</a:t>
                </a:r>
              </a:p>
              <a:p>
                <a:pPr marL="0" indent="0" algn="just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3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    В 1906 году А. </a:t>
                </a:r>
                <a:r>
                  <a:rPr lang="ru-RU" sz="30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Герадином</a:t>
                </a:r>
                <a:r>
                  <a:rPr lang="ru-RU" sz="3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были представлены аргументы, утверждающие, что при </a:t>
                </a:r>
                <a14:m>
                  <m:oMath xmlns:m="http://schemas.openxmlformats.org/officeDocument/2006/math">
                    <m:r>
                      <a:rPr lang="ru-RU" sz="3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𝑚</m:t>
                    </m:r>
                    <m:r>
                      <a:rPr lang="ru-RU" sz="3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&gt;71</m:t>
                    </m:r>
                  </m:oMath>
                </a14:m>
                <a:r>
                  <a:rPr lang="ru-RU" sz="3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то </a:t>
                </a:r>
                <a14:m>
                  <m:oMath xmlns:m="http://schemas.openxmlformats.org/officeDocument/2006/math">
                    <m:r>
                      <a:rPr lang="ru-RU" sz="3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𝑚</m:t>
                    </m:r>
                  </m:oMath>
                </a14:m>
                <a:r>
                  <a:rPr lang="ru-RU" sz="3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должно иметь не менее 20 цифр. </a:t>
                </a:r>
              </a:p>
              <a:p>
                <a:pPr marL="0" indent="0" algn="just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3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    В 1935 году </a:t>
                </a:r>
                <a:r>
                  <a:rPr lang="ru-RU" sz="30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Гупта</a:t>
                </a:r>
                <a:r>
                  <a:rPr lang="ru-RU" sz="3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заявил, что вычисления </a:t>
                </a:r>
                <a14:m>
                  <m:oMath xmlns:m="http://schemas.openxmlformats.org/officeDocument/2006/math">
                    <m:r>
                      <a:rPr lang="ru-RU" sz="3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ru-RU" sz="3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!</m:t>
                    </m:r>
                  </m:oMath>
                </a14:m>
                <a:r>
                  <a:rPr lang="ru-RU" sz="3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вплоть до n = 63 дальнейших решений не давали. </a:t>
                </a:r>
                <a:endParaRPr lang="ru-RU" sz="3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sz="30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         Брюс К. </a:t>
                </a:r>
                <a:r>
                  <a:rPr lang="ru-RU" sz="3000" dirty="0" err="1">
                    <a:latin typeface="Times New Roman" panose="02020603050405020304" pitchFamily="18" charset="0"/>
                    <a:ea typeface="Calibri" panose="020F0502020204030204" pitchFamily="34" charset="0"/>
                  </a:rPr>
                  <a:t>Берндт</a:t>
                </a:r>
                <a:r>
                  <a:rPr lang="ru-RU" sz="30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и Уильям Ф. </a:t>
                </a:r>
                <a:r>
                  <a:rPr lang="ru-RU" sz="3000" dirty="0" err="1">
                    <a:latin typeface="Times New Roman" panose="02020603050405020304" pitchFamily="18" charset="0"/>
                    <a:ea typeface="Calibri" panose="020F0502020204030204" pitchFamily="34" charset="0"/>
                  </a:rPr>
                  <a:t>Голуэй</a:t>
                </a:r>
                <a:r>
                  <a:rPr lang="ru-RU" sz="30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проводили вычисления производились путем написания программы в C. Поиск решений уравнения до </a:t>
                </a:r>
                <a14:m>
                  <m:oMath xmlns:m="http://schemas.openxmlformats.org/officeDocument/2006/math">
                    <m:r>
                      <a:rPr lang="ru-RU" sz="3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ru-RU" sz="3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ru-RU" sz="30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ru-RU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ru-RU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9</m:t>
                        </m:r>
                      </m:sup>
                    </m:sSup>
                  </m:oMath>
                </a14:m>
                <a:r>
                  <a:rPr lang="ru-RU" sz="30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занял около 32 часов на рабочей станции SUN </a:t>
                </a:r>
                <a:r>
                  <a:rPr lang="ru-RU" sz="3000" dirty="0" err="1">
                    <a:latin typeface="Times New Roman" panose="02020603050405020304" pitchFamily="18" charset="0"/>
                    <a:ea typeface="Calibri" panose="020F0502020204030204" pitchFamily="34" charset="0"/>
                  </a:rPr>
                  <a:t>SPARCstation</a:t>
                </a:r>
                <a:r>
                  <a:rPr lang="ru-RU" sz="30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5. </a:t>
                </a:r>
                <a:endParaRPr lang="ru-RU" sz="3000" dirty="0"/>
              </a:p>
            </p:txBody>
          </p:sp>
        </mc:Choice>
        <mc:Fallback xmlns="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B2103961-BF36-460A-A799-F9F7F4926B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73722" y="277043"/>
                <a:ext cx="11083980" cy="5474828"/>
              </a:xfrm>
              <a:blipFill>
                <a:blip r:embed="rId2"/>
                <a:stretch>
                  <a:fillRect l="-1155" r="-11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5961813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4B870C-F45E-4E36-A7AA-44FCDFAC1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6735" y="6164826"/>
            <a:ext cx="2580967" cy="416131"/>
          </a:xfrm>
        </p:spPr>
        <p:txBody>
          <a:bodyPr>
            <a:normAutofit fontScale="90000"/>
          </a:bodyPr>
          <a:lstStyle/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Мария Сергеевна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xmlns="" id="{B2103961-BF36-460A-A799-F9F7F4926BB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73722" y="277043"/>
                <a:ext cx="11083980" cy="5474828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Обобщенный вариант задачи</a:t>
                </a:r>
              </a:p>
              <a:p>
                <a:pPr marL="0" indent="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     </a:t>
                </a:r>
                <a:r>
                  <a:rPr lang="ru-RU" sz="28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Дабровски</a:t>
                </a:r>
                <a:r>
                  <a:rPr lang="ru-RU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рассматривал обобщенный А. </a:t>
                </a:r>
                <a:r>
                  <a:rPr lang="ru-RU" sz="28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Оверхольтом</a:t>
                </a:r>
                <a:r>
                  <a:rPr lang="ru-RU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вид задачи: </a:t>
                </a:r>
                <a:endParaRPr lang="ru-RU" sz="2800" i="1" dirty="0"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 algn="ctr">
                  <a:lnSpc>
                    <a:spcPct val="15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ru-RU" sz="28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ru-RU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ru-RU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!+</m:t>
                    </m:r>
                    <m:r>
                      <a:rPr lang="en-US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𝑘</m:t>
                    </m:r>
                    <m:r>
                      <a:rPr lang="ru-RU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 </m:t>
                    </m:r>
                    <m:sSup>
                      <m:sSupPr>
                        <m:ctrlPr>
                          <a:rPr lang="ru-RU" sz="2800" i="1">
                            <a:latin typeface="Cambria Math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ru-RU" sz="2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  <m:sup>
                        <m:r>
                          <a:rPr lang="ru-RU" sz="2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2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0" indent="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     А. </a:t>
                </a:r>
                <a:r>
                  <a:rPr lang="ru-RU" sz="28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Дабровски</a:t>
                </a:r>
                <a:r>
                  <a:rPr lang="ru-RU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доказал, что для каждого фиксированного </a:t>
                </a:r>
                <a14:m>
                  <m:oMath xmlns:m="http://schemas.openxmlformats.org/officeDocument/2006/math">
                    <m:r>
                      <a:rPr lang="ru-RU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𝑘</m:t>
                    </m:r>
                  </m:oMath>
                </a14:m>
                <a:r>
                  <a:rPr lang="ru-RU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который не является квадратом, существует только конечное число решений. </a:t>
                </a:r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B2103961-BF36-460A-A799-F9F7F4926B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73722" y="277043"/>
                <a:ext cx="11083980" cy="5474828"/>
              </a:xfrm>
              <a:blipFill>
                <a:blip r:embed="rId2"/>
                <a:stretch>
                  <a:fillRect l="-1155" r="-11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3007354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4B870C-F45E-4E36-A7AA-44FCDFAC1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6735" y="6164826"/>
            <a:ext cx="2580967" cy="416131"/>
          </a:xfrm>
        </p:spPr>
        <p:txBody>
          <a:bodyPr>
            <a:normAutofit fontScale="90000"/>
          </a:bodyPr>
          <a:lstStyle/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Мария Сергеевна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2103961-BF36-460A-A799-F9F7F4926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722" y="277043"/>
            <a:ext cx="11083980" cy="547482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/>
              <a:t> </a:t>
            </a:r>
            <a:r>
              <a:rPr lang="ru-RU" sz="2800" dirty="0"/>
              <a:t> 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Решение поставленной задачи откроет новые аспекты не только в теории чисел, но и в математике в целом. Возможно это решение поможет сделать новые открытия. 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Задача поставленная Анри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Брокаром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невольно заставляет о решении, возможно, мы когда-нибудь узнаем о всех решениях данной задачи. 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5102005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D2EE20-EAAE-445D-9D85-FFBA5E69C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1658" y="2616591"/>
            <a:ext cx="6168683" cy="812409"/>
          </a:xfrm>
        </p:spPr>
        <p:txBody>
          <a:bodyPr>
            <a:normAutofit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460286099"/>
      </p:ext>
    </p:extLst>
  </p:cSld>
  <p:clrMapOvr>
    <a:masterClrMapping/>
  </p:clrMapOvr>
</p:sld>
</file>

<file path=ppt/theme/theme1.xml><?xml version="1.0" encoding="utf-8"?>
<a:theme xmlns:a="http://schemas.openxmlformats.org/drawingml/2006/main" name="Обрезка">
  <a:themeElements>
    <a:clrScheme name="Обрезка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Обрезка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Обрезка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TM10001105[[fn=Уголки]]</Template>
  <TotalTime>138</TotalTime>
  <Words>563</Words>
  <Application>Microsoft Office PowerPoint</Application>
  <PresentationFormat>Произвольный</PresentationFormat>
  <Paragraphs>41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Обрезка</vt:lpstr>
      <vt:lpstr>Задача Брокара</vt:lpstr>
      <vt:lpstr>Мария Сергеевна</vt:lpstr>
      <vt:lpstr>Мария Сергеевна</vt:lpstr>
      <vt:lpstr>Мария Сергеевна</vt:lpstr>
      <vt:lpstr>Мария Сергеевна</vt:lpstr>
      <vt:lpstr>Мария Сергеевна</vt:lpstr>
      <vt:lpstr>Мария Сергеевна</vt:lpstr>
      <vt:lpstr>Мария Сергеевна</vt:lpstr>
      <vt:lpstr>Мария Сергеевна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Задача Брокара</dc:title>
  <dc:creator>Мария Дурновцева</dc:creator>
  <cp:lastModifiedBy>Пользователь</cp:lastModifiedBy>
  <cp:revision>14</cp:revision>
  <dcterms:created xsi:type="dcterms:W3CDTF">2020-04-10T20:45:01Z</dcterms:created>
  <dcterms:modified xsi:type="dcterms:W3CDTF">2020-04-20T15:44:50Z</dcterms:modified>
</cp:coreProperties>
</file>